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00"/>
    <a:srgbClr val="FF66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>
        <c:manualLayout>
          <c:layoutTarget val="inner"/>
          <c:xMode val="edge"/>
          <c:yMode val="edge"/>
          <c:x val="7.4612314085739276E-2"/>
          <c:y val="0.16305255447720199"/>
          <c:w val="0.81249529746281712"/>
          <c:h val="0.628203625709577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New Zealand</c:v>
                </c:pt>
                <c:pt idx="1">
                  <c:v>Jamaica</c:v>
                </c:pt>
                <c:pt idx="2">
                  <c:v>Cuba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7</c:v>
                </c:pt>
                <c:pt idx="2">
                  <c:v>9</c:v>
                </c:pt>
              </c:numCache>
            </c:numRef>
          </c:val>
        </c:ser>
        <c:overlap val="100"/>
        <c:axId val="93553792"/>
        <c:axId val="93555328"/>
      </c:barChart>
      <c:catAx>
        <c:axId val="93553792"/>
        <c:scaling>
          <c:orientation val="minMax"/>
        </c:scaling>
        <c:axPos val="b"/>
        <c:tickLblPos val="nextTo"/>
        <c:crossAx val="93555328"/>
        <c:crosses val="autoZero"/>
        <c:auto val="1"/>
        <c:lblAlgn val="ctr"/>
        <c:lblOffset val="100"/>
      </c:catAx>
      <c:valAx>
        <c:axId val="93555328"/>
        <c:scaling>
          <c:orientation val="minMax"/>
        </c:scaling>
        <c:axPos val="l"/>
        <c:majorGridlines/>
        <c:numFmt formatCode="General" sourceLinked="1"/>
        <c:tickLblPos val="nextTo"/>
        <c:crossAx val="935537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F4F9D61-7CFE-45CC-BAD8-F7EDAC1FB405}" type="datetimeFigureOut">
              <a:rPr lang="en-US" smtClean="0"/>
              <a:pPr/>
              <a:t>9/10/2009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8AC0835-426D-47E8-9753-B8E94CED0E1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6600"/>
                </a:solidFill>
                <a:latin typeface="Cuckoo" pitchFamily="2" charset="0"/>
              </a:rPr>
              <a:t>Comparing Islands</a:t>
            </a:r>
            <a:endParaRPr lang="en-US" dirty="0">
              <a:solidFill>
                <a:srgbClr val="FF6600"/>
              </a:solidFill>
              <a:latin typeface="Cuckoo" pitchFamily="2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"/>
          </p:nvPr>
        </p:nvGraphicFramePr>
        <p:xfrm>
          <a:off x="0" y="762000"/>
          <a:ext cx="91440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3962400"/>
            <a:ext cx="9144000" cy="830997"/>
          </a:xfrm>
          <a:prstGeom prst="rect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 Black" pitchFamily="34" charset="0"/>
              </a:rPr>
              <a:t>Activity Summary: </a:t>
            </a:r>
          </a:p>
          <a:p>
            <a:pPr algn="ctr"/>
            <a:r>
              <a:rPr lang="en-US" sz="1600" dirty="0" smtClean="0">
                <a:latin typeface="Arial Black" pitchFamily="34" charset="0"/>
              </a:rPr>
              <a:t>We discovered an estimate of how many  countries we trade with just within  our items at our house and at school</a:t>
            </a:r>
            <a:r>
              <a:rPr lang="en-US" sz="1600" dirty="0" smtClean="0"/>
              <a:t>. 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4795897"/>
            <a:ext cx="7467600" cy="215443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Arial Black" pitchFamily="34" charset="0"/>
              </a:rPr>
              <a:t>Observations:</a:t>
            </a:r>
          </a:p>
          <a:p>
            <a:pPr marL="342900" indent="-342900">
              <a:buAutoNum type="arabicPeriod"/>
            </a:pPr>
            <a:r>
              <a:rPr lang="en-US" sz="1600" dirty="0" smtClean="0">
                <a:solidFill>
                  <a:srgbClr val="FFFFFF"/>
                </a:solidFill>
                <a:latin typeface="Arial Black" pitchFamily="34" charset="0"/>
              </a:rPr>
              <a:t>We do not trade much with any of these Islands. Maybe its because its harder to get here.</a:t>
            </a:r>
          </a:p>
          <a:p>
            <a:pPr marL="342900" indent="-342900">
              <a:buAutoNum type="arabicPeriod"/>
            </a:pPr>
            <a:r>
              <a:rPr lang="en-US" sz="1600" dirty="0" smtClean="0">
                <a:solidFill>
                  <a:srgbClr val="FFFFFF"/>
                </a:solidFill>
                <a:latin typeface="Arial Black" pitchFamily="34" charset="0"/>
              </a:rPr>
              <a:t>All are low trading countries because they are not very well developed yet and there trying to get on track</a:t>
            </a:r>
            <a:r>
              <a:rPr lang="en-US" sz="1600" dirty="0" smtClean="0">
                <a:solidFill>
                  <a:srgbClr val="FFFFFF"/>
                </a:solidFill>
                <a:latin typeface="Arial Black" pitchFamily="34" charset="0"/>
              </a:rPr>
              <a:t>.</a:t>
            </a:r>
          </a:p>
          <a:p>
            <a:pPr marL="342900" indent="-342900"/>
            <a:r>
              <a:rPr lang="en-US" dirty="0" smtClean="0">
                <a:solidFill>
                  <a:srgbClr val="FFFFFF"/>
                </a:solidFill>
                <a:latin typeface="Arial Black" pitchFamily="34" charset="0"/>
              </a:rPr>
              <a:t>                                                                                    </a:t>
            </a:r>
          </a:p>
          <a:p>
            <a:pPr marL="342900" indent="-342900"/>
            <a:r>
              <a:rPr lang="en-US" dirty="0" smtClean="0">
                <a:solidFill>
                  <a:srgbClr val="FFFFFF"/>
                </a:solidFill>
                <a:latin typeface="Arial Black" pitchFamily="34" charset="0"/>
              </a:rPr>
              <a:t> </a:t>
            </a:r>
            <a:r>
              <a:rPr lang="en-US" sz="1200" dirty="0" smtClean="0">
                <a:solidFill>
                  <a:srgbClr val="FFFFFF"/>
                </a:solidFill>
                <a:latin typeface="Arial Black" pitchFamily="34" charset="0"/>
              </a:rPr>
              <a:t>By: </a:t>
            </a:r>
            <a:r>
              <a:rPr lang="en-US" sz="1200" dirty="0" smtClean="0">
                <a:solidFill>
                  <a:srgbClr val="FFFFFF"/>
                </a:solidFill>
                <a:latin typeface="Arial Black" pitchFamily="34" charset="0"/>
              </a:rPr>
              <a:t>Kody</a:t>
            </a:r>
            <a:r>
              <a:rPr lang="en-US" sz="1200" dirty="0" smtClean="0">
                <a:solidFill>
                  <a:srgbClr val="FFFFFF"/>
                </a:solidFill>
                <a:latin typeface="Arial Black" pitchFamily="34" charset="0"/>
              </a:rPr>
              <a:t>wood</a:t>
            </a:r>
            <a:endParaRPr lang="en-US" dirty="0" smtClean="0">
              <a:solidFill>
                <a:srgbClr val="FFFFFF"/>
              </a:solidFill>
              <a:latin typeface="Arial Black" pitchFamily="34" charset="0"/>
            </a:endParaRPr>
          </a:p>
          <a:p>
            <a:pPr marL="342900" indent="-342900">
              <a:buAutoNum type="arabicPeriod"/>
            </a:pPr>
            <a:endParaRPr lang="en-US" dirty="0">
              <a:latin typeface="Arial Black" pitchFamily="34" charset="0"/>
            </a:endParaRPr>
          </a:p>
        </p:txBody>
      </p:sp>
      <p:pic>
        <p:nvPicPr>
          <p:cNvPr id="1026" name="Picture 2" descr="C:\Documents and Settings\isstudent\Local Settings\Temporary Internet Files\Content.IE5\AC7EZ787\MCj0406440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228600"/>
            <a:ext cx="1210656" cy="1189037"/>
          </a:xfrm>
          <a:prstGeom prst="rect">
            <a:avLst/>
          </a:prstGeom>
          <a:noFill/>
        </p:spPr>
      </p:pic>
      <p:pic>
        <p:nvPicPr>
          <p:cNvPr id="1027" name="Picture 3" descr="C:\Documents and Settings\isstudent\Local Settings\Temporary Internet Files\Content.IE5\O57EV0AO\MCj0405830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1459328" cy="923925"/>
          </a:xfrm>
          <a:prstGeom prst="rect">
            <a:avLst/>
          </a:prstGeom>
          <a:noFill/>
        </p:spPr>
      </p:pic>
      <p:pic>
        <p:nvPicPr>
          <p:cNvPr id="1028" name="Picture 4" descr="C:\Documents and Settings\isstudent\Local Settings\Temporary Internet Files\Content.IE5\3K32P9RU\MCMP00374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609600"/>
            <a:ext cx="2078186" cy="743138"/>
          </a:xfrm>
          <a:prstGeom prst="rect">
            <a:avLst/>
          </a:prstGeom>
          <a:noFill/>
        </p:spPr>
      </p:pic>
      <p:pic>
        <p:nvPicPr>
          <p:cNvPr id="1029" name="Picture 5" descr="C:\Documents and Settings\isstudent\Local Settings\Temporary Internet Files\Content.IE5\3K32P9RU\MCMP00374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685800"/>
            <a:ext cx="2123373" cy="759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46</TotalTime>
  <Words>77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Equity</vt:lpstr>
      <vt:lpstr>Comparing Islands</vt:lpstr>
    </vt:vector>
  </TitlesOfParts>
  <Company>INTERMEDIATE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isstudent</dc:creator>
  <cp:lastModifiedBy>isstudent</cp:lastModifiedBy>
  <cp:revision>8</cp:revision>
  <dcterms:created xsi:type="dcterms:W3CDTF">2009-09-09T13:39:20Z</dcterms:created>
  <dcterms:modified xsi:type="dcterms:W3CDTF">2009-09-10T13:52:59Z</dcterms:modified>
</cp:coreProperties>
</file>